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357" r:id="rId3"/>
    <p:sldId id="352" r:id="rId4"/>
    <p:sldId id="358" r:id="rId5"/>
    <p:sldId id="397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874768C8-B95D-4685-B5E1-B038A9F5060F}">
          <p14:sldIdLst>
            <p14:sldId id="256"/>
            <p14:sldId id="357"/>
            <p14:sldId id="352"/>
          </p14:sldIdLst>
        </p14:section>
        <p14:section name="Sección sin título" id="{3240C8F8-5FDE-4FBE-8CAB-6FDFF295F4B1}">
          <p14:sldIdLst>
            <p14:sldId id="358"/>
            <p14:sldId id="3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94660"/>
  </p:normalViewPr>
  <p:slideViewPr>
    <p:cSldViewPr snapToGrid="0">
      <p:cViewPr varScale="1">
        <p:scale>
          <a:sx n="87" d="100"/>
          <a:sy n="87" d="100"/>
        </p:scale>
        <p:origin x="509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8/9/2022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8/9/2022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8/9/2022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ce.c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1AD54D-187F-490C-B7E9-9B595B9C1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774" y="1176965"/>
            <a:ext cx="11022496" cy="2926080"/>
          </a:xfrm>
        </p:spPr>
        <p:txBody>
          <a:bodyPr>
            <a:normAutofit/>
          </a:bodyPr>
          <a:lstStyle/>
          <a:p>
            <a:r>
              <a:rPr lang="es-CL" sz="5400" dirty="0">
                <a:latin typeface="Calibri" panose="020F0502020204030204" pitchFamily="34" charset="0"/>
                <a:cs typeface="Calibri" panose="020F0502020204030204" pitchFamily="34" charset="0"/>
              </a:rPr>
              <a:t>COMITÉ ACTIVIDADES Y DIFUSIÓN</a:t>
            </a:r>
            <a:br>
              <a:rPr lang="es-CL" sz="6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L" sz="6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7" name="Picture 3" descr="cid:image001.png@01D4985A.81ED2CF0">
            <a:extLst>
              <a:ext uri="{FF2B5EF4-FFF2-40B4-BE49-F238E27FC236}">
                <a16:creationId xmlns:a16="http://schemas.microsoft.com/office/drawing/2014/main" id="{F57AB676-6801-4D7C-8709-CA96D13AD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390" y="569579"/>
            <a:ext cx="11811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E77470CE-EC51-403B-9AEC-EAD53DC0FD0C}"/>
              </a:ext>
            </a:extLst>
          </p:cNvPr>
          <p:cNvSpPr txBox="1">
            <a:spLocks/>
          </p:cNvSpPr>
          <p:nvPr/>
        </p:nvSpPr>
        <p:spPr>
          <a:xfrm>
            <a:off x="447261" y="3558208"/>
            <a:ext cx="11022496" cy="19780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4800" dirty="0">
                <a:latin typeface="Calibri" panose="020F0502020204030204" pitchFamily="34" charset="0"/>
                <a:cs typeface="Calibri" panose="020F0502020204030204" pitchFamily="34" charset="0"/>
              </a:rPr>
              <a:t>DIRECTORIO AMPLIADO</a:t>
            </a:r>
            <a:br>
              <a:rPr lang="es-CL" sz="4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L" sz="4800" dirty="0">
                <a:latin typeface="Calibri" panose="020F0502020204030204" pitchFamily="34" charset="0"/>
                <a:cs typeface="Calibri" panose="020F0502020204030204" pitchFamily="34" charset="0"/>
              </a:rPr>
              <a:t>ABRIL 2022</a:t>
            </a:r>
          </a:p>
        </p:txBody>
      </p:sp>
    </p:spTree>
    <p:extLst>
      <p:ext uri="{BB962C8B-B14F-4D97-AF65-F5344CB8AC3E}">
        <p14:creationId xmlns:p14="http://schemas.microsoft.com/office/powerpoint/2010/main" val="662453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2E32AF-E653-44AF-BEE1-1FABB0300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0985" y="267863"/>
            <a:ext cx="8748346" cy="931985"/>
          </a:xfrm>
        </p:spPr>
        <p:txBody>
          <a:bodyPr>
            <a:normAutofit/>
          </a:bodyPr>
          <a:lstStyle/>
          <a:p>
            <a:r>
              <a:rPr lang="es-CL" sz="3600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s-CL" sz="3600" dirty="0">
                <a:latin typeface="Calibri" panose="020F0502020204030204" pitchFamily="34" charset="0"/>
                <a:cs typeface="Calibri" panose="020F0502020204030204" pitchFamily="34" charset="0"/>
              </a:rPr>
              <a:t>ORGANIGRAMA  AICE</a:t>
            </a:r>
            <a:endParaRPr lang="es-C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cid:image001.png@01D4985A.81ED2CF0">
            <a:extLst>
              <a:ext uri="{FF2B5EF4-FFF2-40B4-BE49-F238E27FC236}">
                <a16:creationId xmlns:a16="http://schemas.microsoft.com/office/drawing/2014/main" id="{928F44F3-7463-420B-84B2-5370E2F43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970" y="241626"/>
            <a:ext cx="11811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CABCFF7-9E96-4469-BAD9-55E8D7A7C29D}"/>
              </a:ext>
            </a:extLst>
          </p:cNvPr>
          <p:cNvSpPr txBox="1"/>
          <p:nvPr/>
        </p:nvSpPr>
        <p:spPr>
          <a:xfrm>
            <a:off x="4704522" y="1683033"/>
            <a:ext cx="2782956" cy="64633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DIRECTORIO</a:t>
            </a:r>
          </a:p>
          <a:p>
            <a:pPr algn="ctr"/>
            <a:endParaRPr lang="es-CL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A92E6E6-44F9-40C3-8973-86E95AA0883A}"/>
              </a:ext>
            </a:extLst>
          </p:cNvPr>
          <p:cNvSpPr txBox="1"/>
          <p:nvPr/>
        </p:nvSpPr>
        <p:spPr>
          <a:xfrm>
            <a:off x="9162258" y="4104626"/>
            <a:ext cx="2395255" cy="64633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COMITÉ ACTIVIDADES Y DIFUSIÓN</a:t>
            </a:r>
            <a:endParaRPr lang="es-CL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75751A3-AE3E-4953-A094-2F679736115D}"/>
              </a:ext>
            </a:extLst>
          </p:cNvPr>
          <p:cNvSpPr txBox="1"/>
          <p:nvPr/>
        </p:nvSpPr>
        <p:spPr>
          <a:xfrm>
            <a:off x="6289850" y="4104627"/>
            <a:ext cx="2395255" cy="64633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COMITÉ NORMAS</a:t>
            </a:r>
          </a:p>
          <a:p>
            <a:pPr algn="ctr"/>
            <a:endParaRPr lang="es-CL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30FFCBD-E4F0-4AD7-AF5A-8BD408D572E5}"/>
              </a:ext>
            </a:extLst>
          </p:cNvPr>
          <p:cNvSpPr txBox="1"/>
          <p:nvPr/>
        </p:nvSpPr>
        <p:spPr>
          <a:xfrm>
            <a:off x="3417442" y="4109006"/>
            <a:ext cx="2395255" cy="64633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COMITÉ TÉCNICO</a:t>
            </a:r>
          </a:p>
          <a:p>
            <a:pPr algn="ctr"/>
            <a:endParaRPr lang="es-CL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A7B898E-5C33-4C69-8F1F-05E1128C1791}"/>
              </a:ext>
            </a:extLst>
          </p:cNvPr>
          <p:cNvSpPr txBox="1"/>
          <p:nvPr/>
        </p:nvSpPr>
        <p:spPr>
          <a:xfrm>
            <a:off x="545034" y="4104627"/>
            <a:ext cx="2395255" cy="64633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COMITÉ GREMIAL</a:t>
            </a:r>
          </a:p>
          <a:p>
            <a:pPr algn="ctr"/>
            <a:endParaRPr lang="es-CL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DF54D56-F291-43B0-8036-C51233875BC1}"/>
              </a:ext>
            </a:extLst>
          </p:cNvPr>
          <p:cNvSpPr txBox="1"/>
          <p:nvPr/>
        </p:nvSpPr>
        <p:spPr>
          <a:xfrm>
            <a:off x="1050258" y="2535250"/>
            <a:ext cx="2761454" cy="64633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COMITÉ EJECUTIVO</a:t>
            </a:r>
          </a:p>
          <a:p>
            <a:pPr algn="ctr"/>
            <a:endParaRPr lang="es-CL" dirty="0"/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1B7393A7-2529-4CF0-A548-436F5A928EC4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6096000" y="2329364"/>
            <a:ext cx="0" cy="130720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807ECD92-43E6-4102-B4EC-EF4BB8AE0824}"/>
              </a:ext>
            </a:extLst>
          </p:cNvPr>
          <p:cNvCxnSpPr>
            <a:cxnSpLocks/>
          </p:cNvCxnSpPr>
          <p:nvPr/>
        </p:nvCxnSpPr>
        <p:spPr>
          <a:xfrm flipH="1">
            <a:off x="3811712" y="2823766"/>
            <a:ext cx="2284288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775B317B-050D-4E69-B6A4-8A255388CEF7}"/>
              </a:ext>
            </a:extLst>
          </p:cNvPr>
          <p:cNvCxnSpPr>
            <a:cxnSpLocks/>
          </p:cNvCxnSpPr>
          <p:nvPr/>
        </p:nvCxnSpPr>
        <p:spPr>
          <a:xfrm flipH="1">
            <a:off x="1828800" y="3636566"/>
            <a:ext cx="844296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43E2DE9E-08FB-45C8-94E2-C42FADE77E0C}"/>
              </a:ext>
            </a:extLst>
          </p:cNvPr>
          <p:cNvCxnSpPr>
            <a:cxnSpLocks/>
          </p:cNvCxnSpPr>
          <p:nvPr/>
        </p:nvCxnSpPr>
        <p:spPr>
          <a:xfrm>
            <a:off x="1828800" y="3630544"/>
            <a:ext cx="0" cy="47408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9F2FE23B-9797-43D0-830D-BCA8E5253760}"/>
              </a:ext>
            </a:extLst>
          </p:cNvPr>
          <p:cNvCxnSpPr>
            <a:cxnSpLocks/>
          </p:cNvCxnSpPr>
          <p:nvPr/>
        </p:nvCxnSpPr>
        <p:spPr>
          <a:xfrm>
            <a:off x="4592320" y="3645784"/>
            <a:ext cx="0" cy="47408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7DD63C12-2B5A-4AE1-BBBC-3600D2380B22}"/>
              </a:ext>
            </a:extLst>
          </p:cNvPr>
          <p:cNvCxnSpPr>
            <a:cxnSpLocks/>
          </p:cNvCxnSpPr>
          <p:nvPr/>
        </p:nvCxnSpPr>
        <p:spPr>
          <a:xfrm>
            <a:off x="7487478" y="3638285"/>
            <a:ext cx="0" cy="47408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A421E424-E739-4171-905B-F6449A0F7142}"/>
              </a:ext>
            </a:extLst>
          </p:cNvPr>
          <p:cNvCxnSpPr>
            <a:cxnSpLocks/>
          </p:cNvCxnSpPr>
          <p:nvPr/>
        </p:nvCxnSpPr>
        <p:spPr>
          <a:xfrm>
            <a:off x="10271760" y="3638285"/>
            <a:ext cx="0" cy="47408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D714A68E-0599-4DCB-A459-AB6E3330D057}"/>
              </a:ext>
            </a:extLst>
          </p:cNvPr>
          <p:cNvSpPr/>
          <p:nvPr/>
        </p:nvSpPr>
        <p:spPr>
          <a:xfrm>
            <a:off x="8962143" y="3772233"/>
            <a:ext cx="2868705" cy="1267864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0260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2E32AF-E653-44AF-BEE1-1FABB0300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0941" y="-1"/>
            <a:ext cx="8748346" cy="1573823"/>
          </a:xfrm>
        </p:spPr>
        <p:txBody>
          <a:bodyPr>
            <a:normAutofit/>
          </a:bodyPr>
          <a:lstStyle/>
          <a:p>
            <a:r>
              <a:rPr lang="es-CL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3600" dirty="0">
                <a:latin typeface="Calibri" panose="020F0502020204030204" pitchFamily="34" charset="0"/>
                <a:cs typeface="Calibri" panose="020F0502020204030204" pitchFamily="34" charset="0"/>
              </a:rPr>
              <a:t>Integrantes Comité </a:t>
            </a:r>
            <a:r>
              <a:rPr lang="es-CL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AyD</a:t>
            </a:r>
            <a:endParaRPr lang="es-C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BD27B3-1AC1-4886-9B21-D77C51443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564" y="1213338"/>
            <a:ext cx="9872871" cy="5249008"/>
          </a:xfrm>
        </p:spPr>
        <p:txBody>
          <a:bodyPr>
            <a:normAutofit/>
          </a:bodyPr>
          <a:lstStyle/>
          <a:p>
            <a:pPr marL="274320" lvl="1" indent="0">
              <a:spcAft>
                <a:spcPts val="1200"/>
              </a:spcAft>
              <a:buNone/>
            </a:pPr>
            <a:r>
              <a:rPr lang="es-CL" sz="1800" b="1" dirty="0">
                <a:latin typeface="Calibri" panose="020F0502020204030204" pitchFamily="34" charset="0"/>
                <a:cs typeface="Calibri" panose="020F0502020204030204" pitchFamily="34" charset="0"/>
              </a:rPr>
              <a:t>Directoras AICE a cargo:</a:t>
            </a:r>
          </a:p>
          <a:p>
            <a:pPr lvl="2"/>
            <a:r>
              <a:rPr lang="es-CL" dirty="0">
                <a:latin typeface="Calibri" panose="020F0502020204030204" pitchFamily="34" charset="0"/>
                <a:cs typeface="Calibri" panose="020F0502020204030204" pitchFamily="34" charset="0"/>
              </a:rPr>
              <a:t>María Jesús Aguilar</a:t>
            </a:r>
          </a:p>
          <a:p>
            <a:pPr lvl="2"/>
            <a:r>
              <a:rPr lang="es-CL" dirty="0">
                <a:latin typeface="Calibri" panose="020F0502020204030204" pitchFamily="34" charset="0"/>
                <a:cs typeface="Calibri" panose="020F0502020204030204" pitchFamily="34" charset="0"/>
              </a:rPr>
              <a:t>Marianne Küpfer</a:t>
            </a:r>
          </a:p>
          <a:p>
            <a:pPr marL="548640" lvl="2" indent="0">
              <a:buNone/>
            </a:pPr>
            <a:endParaRPr lang="es-C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4320" lvl="1" indent="0">
              <a:spcAft>
                <a:spcPts val="1200"/>
              </a:spcAft>
              <a:buNone/>
            </a:pPr>
            <a:r>
              <a:rPr lang="es-CL" sz="1800" b="1" dirty="0">
                <a:latin typeface="Calibri" panose="020F0502020204030204" pitchFamily="34" charset="0"/>
                <a:cs typeface="Calibri" panose="020F0502020204030204" pitchFamily="34" charset="0"/>
              </a:rPr>
              <a:t>Colaboradores permanentes:</a:t>
            </a:r>
          </a:p>
          <a:p>
            <a:pPr lvl="2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Carmen Luz Díaz: Gerente Ejecutiva AICE</a:t>
            </a:r>
          </a:p>
          <a:p>
            <a:pPr lvl="2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Daniela Sainz: Directora Ejecutiva AICE</a:t>
            </a:r>
          </a:p>
          <a:p>
            <a:pPr lvl="2"/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GreenCom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: Comunicaciones estratégicas (Representante Rita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Nuñez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548640" lvl="2" indent="0">
              <a:buNone/>
            </a:pP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4320" lvl="1" indent="0">
              <a:buNone/>
            </a:pPr>
            <a:endParaRPr lang="es-C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buNone/>
            </a:pP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buNone/>
            </a:pP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buNone/>
            </a:pP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buNone/>
            </a:pP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buNone/>
            </a:pP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buNone/>
            </a:pP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buNone/>
            </a:pP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buNone/>
            </a:pP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buNone/>
            </a:pP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buNone/>
            </a:pP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buNone/>
            </a:pP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buNone/>
            </a:pP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buNone/>
            </a:pP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dirty="0"/>
          </a:p>
        </p:txBody>
      </p:sp>
      <p:pic>
        <p:nvPicPr>
          <p:cNvPr id="4" name="Picture 3" descr="cid:image001.png@01D4985A.81ED2CF0">
            <a:extLst>
              <a:ext uri="{FF2B5EF4-FFF2-40B4-BE49-F238E27FC236}">
                <a16:creationId xmlns:a16="http://schemas.microsoft.com/office/drawing/2014/main" id="{928F44F3-7463-420B-84B2-5370E2F43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970" y="241626"/>
            <a:ext cx="11811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0820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id:image001.png@01D4985A.81ED2CF0">
            <a:extLst>
              <a:ext uri="{FF2B5EF4-FFF2-40B4-BE49-F238E27FC236}">
                <a16:creationId xmlns:a16="http://schemas.microsoft.com/office/drawing/2014/main" id="{928F44F3-7463-420B-84B2-5370E2F43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970" y="241626"/>
            <a:ext cx="11811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6870D5E-443A-4212-8252-4B0DC6B87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964" y="387626"/>
            <a:ext cx="9872871" cy="5962374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s-ES" sz="3800" dirty="0">
                <a:latin typeface="Calibri" panose="020F0502020204030204" pitchFamily="34" charset="0"/>
                <a:cs typeface="Calibri" panose="020F0502020204030204" pitchFamily="34" charset="0"/>
              </a:rPr>
              <a:t>Funciones actuales Comité Actividades y Difusión:</a:t>
            </a:r>
          </a:p>
          <a:p>
            <a:pPr marL="45720" indent="0">
              <a:buNone/>
            </a:pPr>
            <a:r>
              <a:rPr lang="es-CL" sz="21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s-CL" sz="21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www.aice.cl</a:t>
            </a:r>
            <a:r>
              <a:rPr lang="es-CL" sz="21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20" indent="0">
              <a:buNone/>
            </a:pPr>
            <a:endParaRPr lang="es-CL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sz="1900" dirty="0">
                <a:latin typeface="Calibri" panose="020F0502020204030204" pitchFamily="34" charset="0"/>
                <a:cs typeface="Calibri" panose="020F0502020204030204" pitchFamily="34" charset="0"/>
              </a:rPr>
              <a:t>Difundir los temas desarrollados por las distintas áreas de la asociación, ya sea dentro o fuera de ella.</a:t>
            </a:r>
          </a:p>
          <a:p>
            <a:r>
              <a:rPr lang="es-ES" sz="1900" dirty="0">
                <a:latin typeface="Calibri" panose="020F0502020204030204" pitchFamily="34" charset="0"/>
                <a:cs typeface="Calibri" panose="020F0502020204030204" pitchFamily="34" charset="0"/>
              </a:rPr>
              <a:t>Difundir las actividades de impacto público desarrolladas por los socios de AICE.</a:t>
            </a:r>
            <a:endParaRPr lang="es-ES" sz="19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sz="1900" dirty="0">
                <a:latin typeface="Calibri" panose="020F0502020204030204" pitchFamily="34" charset="0"/>
                <a:cs typeface="Calibri" panose="020F0502020204030204" pitchFamily="34" charset="0"/>
              </a:rPr>
              <a:t>Generar instancias de intercambio de conocimiento técnico entre los asociados (congresos, charlas, visitas técnicas, </a:t>
            </a:r>
            <a:r>
              <a:rPr lang="es-ES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es-ES" sz="1900" dirty="0">
                <a:latin typeface="Calibri" panose="020F0502020204030204" pitchFamily="34" charset="0"/>
                <a:cs typeface="Calibri" panose="020F0502020204030204" pitchFamily="34" charset="0"/>
              </a:rPr>
              <a:t>…).</a:t>
            </a:r>
          </a:p>
          <a:p>
            <a:r>
              <a:rPr lang="es-ES" sz="1900" dirty="0">
                <a:latin typeface="Calibri" panose="020F0502020204030204" pitchFamily="34" charset="0"/>
                <a:cs typeface="Calibri" panose="020F0502020204030204" pitchFamily="34" charset="0"/>
              </a:rPr>
              <a:t>Desarrollar estrategias comunicacionales y de relaciones con terceros.</a:t>
            </a:r>
          </a:p>
          <a:p>
            <a:r>
              <a:rPr lang="es-ES" sz="1900" dirty="0">
                <a:latin typeface="Calibri" panose="020F0502020204030204" pitchFamily="34" charset="0"/>
                <a:cs typeface="Calibri" panose="020F0502020204030204" pitchFamily="34" charset="0"/>
              </a:rPr>
              <a:t>Definir e implementar actividades de bienestar para los asociados.</a:t>
            </a:r>
          </a:p>
          <a:p>
            <a:r>
              <a:rPr lang="es-ES" sz="1900" dirty="0">
                <a:latin typeface="Calibri" panose="020F0502020204030204" pitchFamily="34" charset="0"/>
                <a:cs typeface="Calibri" panose="020F0502020204030204" pitchFamily="34" charset="0"/>
              </a:rPr>
              <a:t>Gestionar las Redes Sociales.</a:t>
            </a:r>
          </a:p>
          <a:p>
            <a:r>
              <a:rPr lang="es-ES" sz="1900" dirty="0">
                <a:latin typeface="Calibri" panose="020F0502020204030204" pitchFamily="34" charset="0"/>
                <a:cs typeface="Calibri" panose="020F0502020204030204" pitchFamily="34" charset="0"/>
              </a:rPr>
              <a:t>Organizar misiones gremiales y/o técnicas en beneficio de los socios.</a:t>
            </a:r>
          </a:p>
          <a:p>
            <a:r>
              <a:rPr lang="es-ES" sz="1900" dirty="0">
                <a:latin typeface="Calibri" panose="020F0502020204030204" pitchFamily="34" charset="0"/>
                <a:cs typeface="Calibri" panose="020F0502020204030204" pitchFamily="34" charset="0"/>
              </a:rPr>
              <a:t>Definir estrategias de respuesta comunicacional de AICE ante catástrofes naturales.</a:t>
            </a:r>
          </a:p>
          <a:p>
            <a:r>
              <a:rPr lang="es-ES" sz="1900" dirty="0">
                <a:latin typeface="Calibri" panose="020F0502020204030204" pitchFamily="34" charset="0"/>
                <a:cs typeface="Calibri" panose="020F0502020204030204" pitchFamily="34" charset="0"/>
              </a:rPr>
              <a:t>Gestionar el equipo de comunicaciones de AICE</a:t>
            </a:r>
          </a:p>
          <a:p>
            <a:r>
              <a:rPr lang="es-ES" sz="1900" dirty="0">
                <a:latin typeface="Calibri" panose="020F0502020204030204" pitchFamily="34" charset="0"/>
                <a:cs typeface="Calibri" panose="020F0502020204030204" pitchFamily="34" charset="0"/>
              </a:rPr>
              <a:t>Generar parrilla de temas de interés para los conversatorios y/o charlas.</a:t>
            </a:r>
          </a:p>
          <a:p>
            <a:r>
              <a:rPr lang="es-ES" sz="1900" dirty="0">
                <a:latin typeface="Calibri" panose="020F0502020204030204" pitchFamily="34" charset="0"/>
                <a:cs typeface="Calibri" panose="020F0502020204030204" pitchFamily="34" charset="0"/>
              </a:rPr>
              <a:t>Gestionar eventos de interés de los socios.</a:t>
            </a:r>
          </a:p>
          <a:p>
            <a:pPr marL="45720" indent="0">
              <a:buNone/>
            </a:pPr>
            <a:endParaRPr lang="es-C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466E159F-1936-4443-88EE-A33E0954D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4607" y="184247"/>
            <a:ext cx="8748346" cy="931985"/>
          </a:xfrm>
        </p:spPr>
        <p:txBody>
          <a:bodyPr>
            <a:normAutofit/>
          </a:bodyPr>
          <a:lstStyle/>
          <a:p>
            <a:r>
              <a:rPr lang="es-CL" sz="36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s-C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682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id:image001.png@01D4985A.81ED2CF0">
            <a:extLst>
              <a:ext uri="{FF2B5EF4-FFF2-40B4-BE49-F238E27FC236}">
                <a16:creationId xmlns:a16="http://schemas.microsoft.com/office/drawing/2014/main" id="{928F44F3-7463-420B-84B2-5370E2F43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970" y="241626"/>
            <a:ext cx="11811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8DEFEEF1-B6F6-42A5-8B84-A774BF3E0AA9}"/>
              </a:ext>
            </a:extLst>
          </p:cNvPr>
          <p:cNvSpPr txBox="1"/>
          <p:nvPr/>
        </p:nvSpPr>
        <p:spPr>
          <a:xfrm>
            <a:off x="1771922" y="5434124"/>
            <a:ext cx="1949688" cy="109260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bIns="0" rtlCol="0">
            <a:spAutoFit/>
          </a:bodyPr>
          <a:lstStyle/>
          <a:p>
            <a:pPr algn="ctr"/>
            <a:r>
              <a:rPr lang="es-ES" dirty="0"/>
              <a:t>SUBCOMITÉ EVENTOS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María Jesús Aguilar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Marianne Küpfer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84B8FAE-BEC1-4F81-8489-02DBF502F666}"/>
              </a:ext>
            </a:extLst>
          </p:cNvPr>
          <p:cNvSpPr txBox="1"/>
          <p:nvPr/>
        </p:nvSpPr>
        <p:spPr>
          <a:xfrm>
            <a:off x="1771925" y="1164037"/>
            <a:ext cx="1949688" cy="846386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bIns="0" rtlCol="0">
            <a:spAutoFit/>
          </a:bodyPr>
          <a:lstStyle/>
          <a:p>
            <a:pPr algn="ctr"/>
            <a:r>
              <a:rPr lang="es-ES" dirty="0"/>
              <a:t>SUBCOMITÉ MUJER</a:t>
            </a:r>
          </a:p>
          <a:p>
            <a:pPr algn="ctr"/>
            <a:r>
              <a:rPr lang="es-CL" sz="1600" dirty="0"/>
              <a:t>Mónica </a:t>
            </a:r>
            <a:r>
              <a:rPr lang="es-CL" sz="1600" dirty="0" err="1"/>
              <a:t>Zuñiga</a:t>
            </a:r>
            <a:endParaRPr lang="es-CL" sz="16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776973A-E508-43FB-A38D-757C57B145BF}"/>
              </a:ext>
            </a:extLst>
          </p:cNvPr>
          <p:cNvSpPr txBox="1"/>
          <p:nvPr/>
        </p:nvSpPr>
        <p:spPr>
          <a:xfrm>
            <a:off x="1771922" y="4133691"/>
            <a:ext cx="1949688" cy="109260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bIns="0" rtlCol="0">
            <a:spAutoFit/>
          </a:bodyPr>
          <a:lstStyle/>
          <a:p>
            <a:pPr algn="ctr"/>
            <a:r>
              <a:rPr lang="es-ES" dirty="0"/>
              <a:t>SUBCOMITÉ CONTENIDOS</a:t>
            </a:r>
          </a:p>
          <a:p>
            <a:pPr algn="ctr"/>
            <a:r>
              <a:rPr lang="es-CL" sz="1600" dirty="0"/>
              <a:t>María Jesús Aguilar</a:t>
            </a:r>
          </a:p>
          <a:p>
            <a:pPr algn="ctr"/>
            <a:r>
              <a:rPr lang="es-CL" sz="1600" dirty="0"/>
              <a:t>Marianne Küpfer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BF3F1CA-AC77-4640-8BC5-D8F22D9EA0C9}"/>
              </a:ext>
            </a:extLst>
          </p:cNvPr>
          <p:cNvSpPr txBox="1"/>
          <p:nvPr/>
        </p:nvSpPr>
        <p:spPr>
          <a:xfrm>
            <a:off x="1771922" y="3138005"/>
            <a:ext cx="1949685" cy="846386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lIns="0" rIns="0" bIns="0" rtlCol="0">
            <a:spAutoFit/>
          </a:bodyPr>
          <a:lstStyle/>
          <a:p>
            <a:pPr algn="ctr"/>
            <a:r>
              <a:rPr lang="es-ES" dirty="0"/>
              <a:t>SUBCOMITÉ </a:t>
            </a:r>
          </a:p>
          <a:p>
            <a:pPr algn="ctr"/>
            <a:r>
              <a:rPr lang="es-ES" dirty="0"/>
              <a:t>INTERNACIONAL</a:t>
            </a:r>
          </a:p>
          <a:p>
            <a:pPr algn="ctr"/>
            <a:r>
              <a:rPr lang="es-CL" sz="1600" dirty="0"/>
              <a:t>Francisca </a:t>
            </a:r>
            <a:r>
              <a:rPr lang="es-CL" sz="1600" dirty="0" err="1"/>
              <a:t>Pedrasa</a:t>
            </a:r>
            <a:endParaRPr lang="es-CL" sz="16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748FEC7-D8DC-47A8-A1D8-C85396EAF51F}"/>
              </a:ext>
            </a:extLst>
          </p:cNvPr>
          <p:cNvSpPr txBox="1"/>
          <p:nvPr/>
        </p:nvSpPr>
        <p:spPr>
          <a:xfrm>
            <a:off x="1771919" y="2135632"/>
            <a:ext cx="1949688" cy="877163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bIns="0" rtlCol="0">
            <a:spAutoFit/>
          </a:bodyPr>
          <a:lstStyle/>
          <a:p>
            <a:pPr algn="ctr"/>
            <a:r>
              <a:rPr lang="es-ES" dirty="0"/>
              <a:t>SUBCOMITÉ REGIONES</a:t>
            </a:r>
          </a:p>
          <a:p>
            <a:pPr algn="ctr"/>
            <a:r>
              <a:rPr lang="es-CL" sz="1600" dirty="0"/>
              <a:t>Luis Hueicha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427B977-9B7A-49AD-955D-05901BE7017A}"/>
              </a:ext>
            </a:extLst>
          </p:cNvPr>
          <p:cNvSpPr txBox="1"/>
          <p:nvPr/>
        </p:nvSpPr>
        <p:spPr>
          <a:xfrm>
            <a:off x="4335115" y="1217898"/>
            <a:ext cx="6017850" cy="738664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Visibilización</a:t>
            </a: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 labor profesional socias AICE y acercamiento mutuo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Promoción carrera de ingeniería estructural entre jóvenes y niños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Actividades de bienestar para socios AICE</a:t>
            </a:r>
          </a:p>
        </p:txBody>
      </p:sp>
      <p:sp>
        <p:nvSpPr>
          <p:cNvPr id="30" name="Título 1">
            <a:extLst>
              <a:ext uri="{FF2B5EF4-FFF2-40B4-BE49-F238E27FC236}">
                <a16:creationId xmlns:a16="http://schemas.microsoft.com/office/drawing/2014/main" id="{5D0553D6-E2FE-45A9-9C97-BB3502D17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634" y="313944"/>
            <a:ext cx="9271018" cy="931985"/>
          </a:xfrm>
        </p:spPr>
        <p:txBody>
          <a:bodyPr>
            <a:normAutofit/>
          </a:bodyPr>
          <a:lstStyle/>
          <a:p>
            <a:r>
              <a:rPr lang="es-CL" sz="3600" dirty="0">
                <a:latin typeface="Calibri" panose="020F0502020204030204" pitchFamily="34" charset="0"/>
                <a:cs typeface="Calibri" panose="020F0502020204030204" pitchFamily="34" charset="0"/>
              </a:rPr>
              <a:t>ALCANCE COMITÉ </a:t>
            </a:r>
            <a:r>
              <a:rPr lang="es-CL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AyD</a:t>
            </a:r>
            <a:r>
              <a:rPr lang="es-CL" sz="3600" dirty="0">
                <a:latin typeface="Calibri" panose="020F0502020204030204" pitchFamily="34" charset="0"/>
                <a:cs typeface="Calibri" panose="020F0502020204030204" pitchFamily="34" charset="0"/>
              </a:rPr>
              <a:t> 2022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DE16D5B2-135C-4C30-9ED8-EA214E59B1FA}"/>
              </a:ext>
            </a:extLst>
          </p:cNvPr>
          <p:cNvSpPr txBox="1"/>
          <p:nvPr/>
        </p:nvSpPr>
        <p:spPr>
          <a:xfrm>
            <a:off x="4335115" y="2204881"/>
            <a:ext cx="6017850" cy="738664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Representantes zonales (norte grande, norte chico, sur, sur austral)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Difusión del ejercicio profesional en regiones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Levantamiento de actividades específicas para socios regiones 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3E3ECC6C-68A4-47FE-A763-45E2528E9C55}"/>
              </a:ext>
            </a:extLst>
          </p:cNvPr>
          <p:cNvSpPr txBox="1"/>
          <p:nvPr/>
        </p:nvSpPr>
        <p:spPr>
          <a:xfrm>
            <a:off x="4335115" y="3191866"/>
            <a:ext cx="6017850" cy="738664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Acercamiento con instituciones afines en el extranjero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Establecer acuerdos de difusión mutua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Establecer acuerdos de colaboración mutua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2D5C2557-70ED-4BC6-BC97-D168EA13C8ED}"/>
              </a:ext>
            </a:extLst>
          </p:cNvPr>
          <p:cNvSpPr txBox="1"/>
          <p:nvPr/>
        </p:nvSpPr>
        <p:spPr>
          <a:xfrm>
            <a:off x="4335115" y="4033033"/>
            <a:ext cx="6017850" cy="1384995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Contenidos RRSS y página web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Contenidos </a:t>
            </a:r>
            <a:r>
              <a:rPr lang="es-E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Newsletter</a:t>
            </a:r>
            <a:endParaRPr lang="es-E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Revista Anual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Contenidos para prensa y medios escritos en general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Difusión actividades otros comités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Difusión  actividades instituciones afines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5D168EE9-FC66-4B11-A373-BFA60C1447F8}"/>
              </a:ext>
            </a:extLst>
          </p:cNvPr>
          <p:cNvSpPr txBox="1"/>
          <p:nvPr/>
        </p:nvSpPr>
        <p:spPr>
          <a:xfrm>
            <a:off x="4335115" y="5503373"/>
            <a:ext cx="6017850" cy="95410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Conversatorios – Charlas técnicas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Charlas Auspiciadores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Seminario Proyectos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Congreso Anual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6E5AC727-85FD-4DC8-B417-8201E136D557}"/>
              </a:ext>
            </a:extLst>
          </p:cNvPr>
          <p:cNvCxnSpPr>
            <a:stCxn id="14" idx="3"/>
            <a:endCxn id="24" idx="1"/>
          </p:cNvCxnSpPr>
          <p:nvPr/>
        </p:nvCxnSpPr>
        <p:spPr>
          <a:xfrm>
            <a:off x="3721613" y="1587230"/>
            <a:ext cx="6135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97EB5E65-DFF7-49E3-8C06-BCF242E475A6}"/>
              </a:ext>
            </a:extLst>
          </p:cNvPr>
          <p:cNvCxnSpPr/>
          <p:nvPr/>
        </p:nvCxnSpPr>
        <p:spPr>
          <a:xfrm>
            <a:off x="3719662" y="2577830"/>
            <a:ext cx="6135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D9FF8EB7-93BE-4765-A6E4-01B6730D3C25}"/>
              </a:ext>
            </a:extLst>
          </p:cNvPr>
          <p:cNvCxnSpPr/>
          <p:nvPr/>
        </p:nvCxnSpPr>
        <p:spPr>
          <a:xfrm>
            <a:off x="3719662" y="3590202"/>
            <a:ext cx="6135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5F86C799-A43A-4752-9400-BD81FF6B3455}"/>
              </a:ext>
            </a:extLst>
          </p:cNvPr>
          <p:cNvCxnSpPr/>
          <p:nvPr/>
        </p:nvCxnSpPr>
        <p:spPr>
          <a:xfrm>
            <a:off x="3720312" y="4678773"/>
            <a:ext cx="6135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B6BE255E-B0AB-4FAE-BE6B-545BC9DE5E14}"/>
              </a:ext>
            </a:extLst>
          </p:cNvPr>
          <p:cNvCxnSpPr/>
          <p:nvPr/>
        </p:nvCxnSpPr>
        <p:spPr>
          <a:xfrm>
            <a:off x="3719662" y="5995945"/>
            <a:ext cx="6135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26883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18028</TotalTime>
  <Words>342</Words>
  <Application>Microsoft Office PowerPoint</Application>
  <PresentationFormat>Panorámica</PresentationFormat>
  <Paragraphs>80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Base</vt:lpstr>
      <vt:lpstr>COMITÉ ACTIVIDADES Y DIFUSIÓN </vt:lpstr>
      <vt:lpstr>           ORGANIGRAMA  AICE</vt:lpstr>
      <vt:lpstr> Integrantes Comité AyD</vt:lpstr>
      <vt:lpstr>   </vt:lpstr>
      <vt:lpstr>ALCANCE COMITÉ AyD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Directorio AICE</dc:title>
  <dc:creator>cdelporte</dc:creator>
  <cp:lastModifiedBy>DSAINZ</cp:lastModifiedBy>
  <cp:revision>759</cp:revision>
  <cp:lastPrinted>2019-07-01T18:35:20Z</cp:lastPrinted>
  <dcterms:created xsi:type="dcterms:W3CDTF">2017-09-11T14:13:18Z</dcterms:created>
  <dcterms:modified xsi:type="dcterms:W3CDTF">2022-08-09T22:18:55Z</dcterms:modified>
</cp:coreProperties>
</file>